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6" r:id="rId2"/>
    <p:sldId id="282" r:id="rId3"/>
    <p:sldId id="283" r:id="rId4"/>
    <p:sldId id="284" r:id="rId5"/>
    <p:sldId id="285" r:id="rId6"/>
    <p:sldId id="292" r:id="rId7"/>
    <p:sldId id="306" r:id="rId8"/>
    <p:sldId id="294" r:id="rId9"/>
    <p:sldId id="293" r:id="rId10"/>
    <p:sldId id="304" r:id="rId11"/>
    <p:sldId id="297" r:id="rId12"/>
    <p:sldId id="261" r:id="rId13"/>
  </p:sldIdLst>
  <p:sldSz cx="12192000" cy="6858000"/>
  <p:notesSz cx="6811963" cy="99425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Oswald" panose="02000503000000000000" pitchFamily="2" charset="0"/>
      <p:regular r:id="rId25"/>
      <p:bold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247"/>
    <a:srgbClr val="4D4D4D"/>
    <a:srgbClr val="5B7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8154" autoAdjust="0"/>
  </p:normalViewPr>
  <p:slideViewPr>
    <p:cSldViewPr snapToGrid="0">
      <p:cViewPr varScale="1">
        <p:scale>
          <a:sx n="89" d="100"/>
          <a:sy n="89" d="100"/>
        </p:scale>
        <p:origin x="12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AD5C-DFFF-4C20-A4A6-2FCABB9B85D2}" type="datetimeFigureOut">
              <a:rPr lang="nb-NO" smtClean="0"/>
              <a:t>27.05.2021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95E3-35E4-47E3-985E-530B80B9C5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46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768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763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Forventer at vi kan klare oss med «justeringsposter» / poster som fanger opp </a:t>
            </a:r>
            <a:r>
              <a:rPr lang="nb-NO"/>
              <a:t>avviket mellom dagens og IFRS 17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75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77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44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Utvidede internasjonale forpliktelser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Landfordeling av fordringer og gjeld, hvor det både er krav om økt hyppighet, omfang og detaljer – både til Eurostat og IMF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Er lenge siden etablering og har skjedd en del endringer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Solvens II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Forberedelse for omlegging av database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Omlegging for bank – bl.a. nedlegging av årsrapporter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73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Statistikkforpliktelsene til EU er SSBs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Nasjonalregnskapet: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Gir et fullt avstemt regnskapssystem for alle innenlandske sektorer.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Kravet om landfordeling i rapportering til IMF ble utvidet i 2019.  Etter hvert blitt omfattende.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Finanstilsynet ivaretar OECD-rapporteringen, som har variable som er mer tilsynsrettede.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63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4-dobbelt bokholderi, dobbelt både for aktør og motpart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89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Startet med å avklare SSBs interne behov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Hele tiden holdt Skatteetaten informert – siden næringsoppgavene for forsikring bygger på FORT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13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43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56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Landfordeling – utvidede internasjonale krav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5E3-35E4-47E3-985E-530B80B9C54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32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12192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 dirty="0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440000" y="6381328"/>
            <a:ext cx="432048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24000" y="6381328"/>
            <a:ext cx="144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12192000" cy="4572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52750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Ny FORT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3909549"/>
            <a:ext cx="9390018" cy="752257"/>
          </a:xfrm>
        </p:spPr>
        <p:txBody>
          <a:bodyPr/>
          <a:lstStyle/>
          <a:p>
            <a:r>
              <a:rPr lang="nb-NO" sz="3200" dirty="0" err="1"/>
              <a:t>BAKgrunn</a:t>
            </a:r>
            <a:r>
              <a:rPr lang="nb-NO" sz="3200" dirty="0"/>
              <a:t> og endringer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D5196-8A98-4AF7-89AA-A1B68DA4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endringene i kodelistene,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E51C57-3A2B-4353-B5C1-A12B17750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84784"/>
            <a:ext cx="12192000" cy="4572000"/>
          </a:xfrm>
        </p:spPr>
        <p:txBody>
          <a:bodyPr/>
          <a:lstStyle/>
          <a:p>
            <a:pPr lvl="1">
              <a:spcAft>
                <a:spcPts val="900"/>
              </a:spcAft>
            </a:pPr>
            <a:r>
              <a:rPr lang="nb-NO" sz="2400" dirty="0"/>
              <a:t>Rapport 12. Tilleggsspesifikasjoner: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Erstatter dagens rapport 11, 51, 38 og 47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Vesentlig redusert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De fleste spesifikasjonene skal rapporteres på år, men noen skal rapporteres på kvartal</a:t>
            </a:r>
          </a:p>
          <a:p>
            <a:pPr lvl="1">
              <a:spcAft>
                <a:spcPts val="900"/>
              </a:spcAft>
            </a:pPr>
            <a:r>
              <a:rPr lang="nb-NO" sz="2400" dirty="0"/>
              <a:t>Rapport 13. Landfordelt balanse: 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Erstatter rapportering av landfordelte fordringer og gjeld overfor utlandet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Mer aggregert objektsinndeling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Utvidet med innenlandske fordringer og gjeld og med norsk/utenlandsk valuta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Et utvalg får økt hyppighet fra år til kvartal</a:t>
            </a:r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591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514C89-1167-4677-A242-1224BE94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 arbeid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F783BD-0EE7-43DA-B645-25E441475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Utsending av endelig materiale i løpet av juni 2021</a:t>
            </a:r>
          </a:p>
          <a:p>
            <a:r>
              <a:rPr lang="nb-NO" dirty="0"/>
              <a:t>Testrapportering av kvartalsspesifikasjoner høst 2021</a:t>
            </a:r>
          </a:p>
          <a:p>
            <a:pPr lvl="1"/>
            <a:r>
              <a:rPr lang="nb-NO" dirty="0"/>
              <a:t>Testrapportering av 3. kvartal 2021 i slutten av november / begynnelsen av desember</a:t>
            </a:r>
          </a:p>
          <a:p>
            <a:pPr lvl="1"/>
            <a:r>
              <a:rPr lang="nb-NO" dirty="0"/>
              <a:t>Obligatorisk for alle ? </a:t>
            </a:r>
          </a:p>
          <a:p>
            <a:r>
              <a:rPr lang="nb-NO" dirty="0"/>
              <a:t>Testrapportering av </a:t>
            </a:r>
            <a:r>
              <a:rPr lang="nb-NO" dirty="0" err="1"/>
              <a:t>årsspesifikasjoner</a:t>
            </a:r>
            <a:endParaRPr lang="nb-NO" dirty="0"/>
          </a:p>
          <a:p>
            <a:pPr lvl="1"/>
            <a:r>
              <a:rPr lang="nb-NO" dirty="0"/>
              <a:t>Testrapportering av 31.12.2021 i august / september 2022</a:t>
            </a:r>
          </a:p>
          <a:p>
            <a:r>
              <a:rPr lang="nb-NO" dirty="0"/>
              <a:t>Ny rapportering fra 2022 </a:t>
            </a:r>
          </a:p>
          <a:p>
            <a:r>
              <a:rPr lang="nb-NO" dirty="0"/>
              <a:t>Justeringer knyttet til IFRS 17 – vår 2022</a:t>
            </a:r>
          </a:p>
        </p:txBody>
      </p:sp>
    </p:spTree>
    <p:extLst>
      <p:ext uri="{BB962C8B-B14F-4D97-AF65-F5344CB8AC3E}">
        <p14:creationId xmlns:p14="http://schemas.microsoft.com/office/powerpoint/2010/main" val="254232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20A5CD1-DFD9-4100-80AD-77830940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2CEAAD8-90E9-4190-8AED-90C8F5C3EB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dirty="0"/>
              <a:t>Bakgrunn for omleggingen</a:t>
            </a:r>
          </a:p>
          <a:p>
            <a:pPr marL="457200" indent="-457200">
              <a:buAutoNum type="arabicPeriod"/>
            </a:pPr>
            <a:r>
              <a:rPr lang="nb-NO" dirty="0"/>
              <a:t>Forpliktelser og behov</a:t>
            </a:r>
          </a:p>
          <a:p>
            <a:pPr marL="457200" indent="-457200">
              <a:buAutoNum type="arabicPeriod"/>
            </a:pPr>
            <a:r>
              <a:rPr lang="nb-NO" dirty="0"/>
              <a:t>Arbeidet</a:t>
            </a:r>
          </a:p>
          <a:p>
            <a:pPr marL="457200" indent="-457200">
              <a:buAutoNum type="arabicPeriod"/>
            </a:pPr>
            <a:r>
              <a:rPr lang="nb-NO" dirty="0"/>
              <a:t>Ny rapportering - endringer</a:t>
            </a:r>
          </a:p>
          <a:p>
            <a:r>
              <a:rPr lang="nb-NO" dirty="0"/>
              <a:t>5.   Videre arbeid</a:t>
            </a:r>
          </a:p>
        </p:txBody>
      </p:sp>
    </p:spTree>
    <p:extLst>
      <p:ext uri="{BB962C8B-B14F-4D97-AF65-F5344CB8AC3E}">
        <p14:creationId xmlns:p14="http://schemas.microsoft.com/office/powerpoint/2010/main" val="392257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B58A7C0-5682-40FC-A7C3-46F90FCF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for omleggingen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5554E17-FA4C-4573-A7C7-98BDC510C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Utvidede internasjonale statistikkforpliktelser til Eurostat og IMF</a:t>
            </a:r>
          </a:p>
          <a:p>
            <a:r>
              <a:rPr lang="nb-NO" dirty="0"/>
              <a:t>Siste omlegging i 2008 =&gt; behov for gjennomgang av både innhold og struktur</a:t>
            </a:r>
          </a:p>
          <a:p>
            <a:r>
              <a:rPr lang="nb-NO"/>
              <a:t>Nå foreslått </a:t>
            </a:r>
            <a:r>
              <a:rPr lang="nb-NO" dirty="0"/>
              <a:t>at IFRS 17 blir innført for store skadeforsikringsselskap fra 2023</a:t>
            </a:r>
          </a:p>
          <a:p>
            <a:pPr lvl="1"/>
            <a:r>
              <a:rPr lang="nb-NO" dirty="0"/>
              <a:t>Omlegging av rapporteringen tar tid –  måtte starte før avgjørelsen om IFRS 17 forelå</a:t>
            </a:r>
          </a:p>
          <a:p>
            <a:pPr lvl="1"/>
            <a:r>
              <a:rPr lang="nb-NO" dirty="0"/>
              <a:t>Behov for spesifikasjoner som ikke finnes i et IFRS-regnskap</a:t>
            </a:r>
          </a:p>
          <a:p>
            <a:pPr lvl="1"/>
            <a:r>
              <a:rPr lang="nb-NO" dirty="0"/>
              <a:t>Måtte forsøke å etablere en rapportering som kunne gjelde både for IFRS 17 og dagens regelverk</a:t>
            </a:r>
          </a:p>
        </p:txBody>
      </p:sp>
    </p:spTree>
    <p:extLst>
      <p:ext uri="{BB962C8B-B14F-4D97-AF65-F5344CB8AC3E}">
        <p14:creationId xmlns:p14="http://schemas.microsoft.com/office/powerpoint/2010/main" val="353636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E0142-EC48-41F7-8B2A-047A2B05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Internasjonale statistikkforpliktelser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97548C-AB5B-49A9-AECE-CA16546DF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16876"/>
            <a:ext cx="12192000" cy="4572000"/>
          </a:xfrm>
        </p:spPr>
        <p:txBody>
          <a:bodyPr/>
          <a:lstStyle/>
          <a:p>
            <a:r>
              <a:rPr lang="nb-NO" dirty="0"/>
              <a:t>Norge er gjennom EØS-avtalen underlagt flere statistikkforpliktelser, herunder:</a:t>
            </a:r>
          </a:p>
          <a:p>
            <a:pPr lvl="1"/>
            <a:r>
              <a:rPr lang="nb-NO" dirty="0"/>
              <a:t>Nasjonalregnskapet, som skal følge den europeiske nasjonalregnskapsstandarden (ESA) som er fullt ut harmonisert med FNs nasjonalregnskapsstandard (SNA</a:t>
            </a:r>
          </a:p>
          <a:p>
            <a:pPr lvl="1"/>
            <a:r>
              <a:rPr lang="nb-NO" dirty="0"/>
              <a:t>Strukturforordningen med utvalgte variable for forsikring</a:t>
            </a:r>
          </a:p>
          <a:p>
            <a:r>
              <a:rPr lang="nb-NO" dirty="0"/>
              <a:t>I tillegg er Norge pålagt omfattende landfordelt rapportering til IMF, samt rapportering til OECD</a:t>
            </a:r>
          </a:p>
          <a:p>
            <a:endParaRPr lang="nb-NO" sz="1400" dirty="0"/>
          </a:p>
          <a:p>
            <a:r>
              <a:rPr lang="nb-NO" dirty="0"/>
              <a:t>Regnskap etter IFRS 17 dekker ikke disse behovene</a:t>
            </a:r>
          </a:p>
        </p:txBody>
      </p:sp>
    </p:spTree>
    <p:extLst>
      <p:ext uri="{BB962C8B-B14F-4D97-AF65-F5344CB8AC3E}">
        <p14:creationId xmlns:p14="http://schemas.microsoft.com/office/powerpoint/2010/main" val="205410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2983FE-94FF-4579-85F1-6B7404BE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 for nasjonalregnskapet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340F77-2830-4361-902F-5BD05131F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12192000" cy="4572000"/>
          </a:xfrm>
        </p:spPr>
        <p:txBody>
          <a:bodyPr/>
          <a:lstStyle/>
          <a:p>
            <a:r>
              <a:rPr lang="nb-NO" sz="2300" dirty="0"/>
              <a:t>Nasjonalregnskapet er et lukket regnskapssystem for hele den norske økonomien – følger opptjeningsprinsippet</a:t>
            </a:r>
          </a:p>
          <a:p>
            <a:r>
              <a:rPr lang="nb-NO" sz="2300" dirty="0"/>
              <a:t>Forsikringsforpliktelsene som inngår er opptjente, aktuarberegnede forpliktelser</a:t>
            </a:r>
          </a:p>
          <a:p>
            <a:r>
              <a:rPr lang="nb-NO" sz="2300" dirty="0"/>
              <a:t>Premier og erstatninger er sentrale størrelser</a:t>
            </a:r>
          </a:p>
          <a:p>
            <a:r>
              <a:rPr lang="nb-NO" sz="2300" dirty="0"/>
              <a:t>Produksjon beregnes (i grove trekk) som opptjente premier fratrukket påløpte erstatninger med tillegg av mottatt og avgitt provisjoner for gjenforsikring og koassuranse </a:t>
            </a:r>
            <a:r>
              <a:rPr lang="nb-NO" sz="1800" dirty="0"/>
              <a:t>(justert for avkastning på reserver og </a:t>
            </a:r>
            <a:r>
              <a:rPr lang="nb-NO" sz="1800" dirty="0" err="1"/>
              <a:t>langhalede</a:t>
            </a:r>
            <a:r>
              <a:rPr lang="nb-NO" sz="1800" dirty="0"/>
              <a:t> forsikringer)</a:t>
            </a:r>
            <a:endParaRPr lang="nb-NO" sz="2300" dirty="0"/>
          </a:p>
        </p:txBody>
      </p:sp>
    </p:spTree>
    <p:extLst>
      <p:ext uri="{BB962C8B-B14F-4D97-AF65-F5344CB8AC3E}">
        <p14:creationId xmlns:p14="http://schemas.microsoft.com/office/powerpoint/2010/main" val="123984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DA3479-080A-431F-B656-6A029C96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C95CDC-A625-4BB0-80E0-9DEDBCB0F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Internt arbeid i SSB startet våren 2019</a:t>
            </a:r>
          </a:p>
          <a:p>
            <a:r>
              <a:rPr lang="nb-NO" dirty="0"/>
              <a:t>Selskapene ble i juni 2020 informert om kommende omlegging</a:t>
            </a:r>
          </a:p>
          <a:p>
            <a:r>
              <a:rPr lang="nb-NO" dirty="0"/>
              <a:t>Høsten 2020 ble det opprettet en arbeidsgruppe med representanter fra bransjen</a:t>
            </a:r>
          </a:p>
          <a:p>
            <a:r>
              <a:rPr lang="nb-NO" dirty="0"/>
              <a:t>I desember 2020 ble selskapene invitert til å gi tilbakemelding på forslaget til ny FORT – frist 26. mars</a:t>
            </a:r>
          </a:p>
          <a:p>
            <a:r>
              <a:rPr lang="nb-NO" dirty="0"/>
              <a:t>Begrenset med innspill – noen endringer er gjort etter desember 2020 </a:t>
            </a:r>
            <a:r>
              <a:rPr lang="nb-NO" sz="1800" dirty="0"/>
              <a:t>(</a:t>
            </a:r>
            <a:r>
              <a:rPr lang="nb-NO" sz="1800" dirty="0" err="1"/>
              <a:t>gulmerket</a:t>
            </a:r>
            <a:r>
              <a:rPr lang="nb-NO" sz="1800" dirty="0"/>
              <a:t> i kodelistene)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133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81DE8F-C2FE-4D15-8C5D-223D16A4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Generelt om ny rapportering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5912B1-B9BA-43DE-9729-8032FFE81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26369"/>
            <a:ext cx="12192000" cy="5088367"/>
          </a:xfrm>
        </p:spPr>
        <p:txBody>
          <a:bodyPr/>
          <a:lstStyle/>
          <a:p>
            <a:r>
              <a:rPr lang="nb-NO" dirty="0"/>
              <a:t>Frister </a:t>
            </a:r>
          </a:p>
          <a:p>
            <a:pPr lvl="1"/>
            <a:r>
              <a:rPr lang="nb-NO" dirty="0"/>
              <a:t>Uendret for kvartalsrapporteringen</a:t>
            </a:r>
          </a:p>
          <a:p>
            <a:pPr lvl="1"/>
            <a:r>
              <a:rPr lang="nb-NO" dirty="0"/>
              <a:t>Framskyndet med 15 dager til 31.03 for </a:t>
            </a:r>
            <a:r>
              <a:rPr lang="nb-NO" dirty="0" err="1"/>
              <a:t>årsrapporteringen</a:t>
            </a:r>
            <a:endParaRPr lang="nb-NO" dirty="0"/>
          </a:p>
          <a:p>
            <a:r>
              <a:rPr lang="nb-NO" dirty="0"/>
              <a:t>Veiledning:</a:t>
            </a:r>
          </a:p>
          <a:p>
            <a:pPr lvl="1"/>
            <a:r>
              <a:rPr lang="nb-NO" dirty="0"/>
              <a:t>Dagens generelle veiledning, veiledning til postene og statistiske kjenne tegn er slått sammen i ett dokument som er delt i tre deler</a:t>
            </a:r>
          </a:p>
          <a:p>
            <a:r>
              <a:rPr lang="nb-NO" dirty="0"/>
              <a:t>Linker:</a:t>
            </a:r>
          </a:p>
          <a:p>
            <a:pPr lvl="1"/>
            <a:r>
              <a:rPr lang="nb-NO" dirty="0"/>
              <a:t>Ikke lenger link til hver underpost i oppstillingsplanen</a:t>
            </a:r>
          </a:p>
          <a:p>
            <a:pPr lvl="1">
              <a:spcAft>
                <a:spcPts val="300"/>
              </a:spcAft>
            </a:pPr>
            <a:r>
              <a:rPr lang="nb-NO" dirty="0"/>
              <a:t>Enkelte hovedposter er også slått sammen  - hovedpost 13 og 14 i balansen og hovedpost 5 og 10 i resultatet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62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81DE8F-C2FE-4D15-8C5D-223D16A4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Generelt om kodelistene i ny rapportering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5912B1-B9BA-43DE-9729-8032FFE81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Noe forenkling – noe utvidelse</a:t>
            </a:r>
          </a:p>
          <a:p>
            <a:r>
              <a:rPr lang="nb-NO" dirty="0"/>
              <a:t>Nye koder tvers gjennom, harmonisert med rapporteringen fra banker</a:t>
            </a:r>
          </a:p>
          <a:p>
            <a:r>
              <a:rPr lang="nb-NO" dirty="0"/>
              <a:t>Fjernet årsrapportene</a:t>
            </a:r>
          </a:p>
          <a:p>
            <a:pPr lvl="1"/>
            <a:r>
              <a:rPr lang="nb-NO" dirty="0"/>
              <a:t>Korreksjoner etter </a:t>
            </a:r>
            <a:r>
              <a:rPr lang="nb-NO" dirty="0" err="1"/>
              <a:t>årsavstemmingen</a:t>
            </a:r>
            <a:r>
              <a:rPr lang="nb-NO" dirty="0"/>
              <a:t> leveres som korreksjoner til 4. kvartalsrapporten, eller som en helt ny 4. kvartalsrapport</a:t>
            </a:r>
          </a:p>
          <a:p>
            <a:pPr lvl="1"/>
            <a:r>
              <a:rPr lang="nb-NO" dirty="0"/>
              <a:t>De fleste tilleggsspesifikasjoner skal leveres årlig</a:t>
            </a:r>
          </a:p>
          <a:p>
            <a:r>
              <a:rPr lang="nb-NO" dirty="0"/>
              <a:t>Redusert antall rapporter til 4</a:t>
            </a:r>
          </a:p>
          <a:p>
            <a:r>
              <a:rPr lang="nb-NO" dirty="0"/>
              <a:t>Økt hyppighet på landfordelt balanse for et utvalg – krav fra Eurostat og IMF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450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D5196-8A98-4AF7-89AA-A1B68DA4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om endringene i kodelistene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E51C57-3A2B-4353-B5C1-A12B17750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98611"/>
            <a:ext cx="12192000" cy="4572000"/>
          </a:xfrm>
        </p:spPr>
        <p:txBody>
          <a:bodyPr/>
          <a:lstStyle/>
          <a:p>
            <a:pPr lvl="1">
              <a:spcAft>
                <a:spcPts val="900"/>
              </a:spcAft>
            </a:pPr>
            <a:r>
              <a:rPr lang="nb-NO" sz="2400" dirty="0"/>
              <a:t>Rapport 10. Balanse: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Relativt lik dagens – noe forenkling</a:t>
            </a:r>
          </a:p>
          <a:p>
            <a:pPr lvl="1">
              <a:spcAft>
                <a:spcPts val="900"/>
              </a:spcAft>
            </a:pPr>
            <a:r>
              <a:rPr lang="nb-NO" sz="2400" dirty="0"/>
              <a:t>Rapport 21. Resultatregnskap med endringer i egenkapital: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Flyttet endringer i egenkapital fra dagens rapport 51 til resultatregnskapet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Noen poster er slått sammen – eks. premieinntekter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Av- og nedskrivning, verdiendringer og gevinst tap på ikke-finansielle eiendeler er skilt fra de finansielle og plassert på kostnadssiden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nb-NO" sz="1800" dirty="0"/>
              <a:t>Spesifikasjon av driftskostnader er vesentlig endret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647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2265</TotalTime>
  <Words>799</Words>
  <Application>Microsoft Office PowerPoint</Application>
  <PresentationFormat>Widescreen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Open Sans</vt:lpstr>
      <vt:lpstr>Calibri</vt:lpstr>
      <vt:lpstr>Roboto Condensed</vt:lpstr>
      <vt:lpstr>Open Sans Light</vt:lpstr>
      <vt:lpstr>Arial</vt:lpstr>
      <vt:lpstr>Oswald</vt:lpstr>
      <vt:lpstr>Office-tema</vt:lpstr>
      <vt:lpstr>Ny FORT</vt:lpstr>
      <vt:lpstr>Presentasjonen</vt:lpstr>
      <vt:lpstr>Bakgrunn for omleggingen</vt:lpstr>
      <vt:lpstr>Internasjonale statistikkforpliktelser</vt:lpstr>
      <vt:lpstr>Behov for nasjonalregnskapet</vt:lpstr>
      <vt:lpstr>Arbeidet</vt:lpstr>
      <vt:lpstr>Generelt om ny rapportering</vt:lpstr>
      <vt:lpstr>Generelt om kodelistene i ny rapportering</vt:lpstr>
      <vt:lpstr>Kort om endringene i kodelistene</vt:lpstr>
      <vt:lpstr>Kort om endringene i kodelistene, forts.</vt:lpstr>
      <vt:lpstr>Videre arbeid</vt:lpstr>
      <vt:lpstr>Takk!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IFRS 17 i selskapsregnskapet</dc:title>
  <dc:creator>Tangen, Anne Hege</dc:creator>
  <cp:lastModifiedBy>Tangen, Anne Hege</cp:lastModifiedBy>
  <cp:revision>140</cp:revision>
  <cp:lastPrinted>2020-05-26T13:43:08Z</cp:lastPrinted>
  <dcterms:created xsi:type="dcterms:W3CDTF">2019-11-11T08:33:25Z</dcterms:created>
  <dcterms:modified xsi:type="dcterms:W3CDTF">2021-05-27T09:08:17Z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