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8"/>
  </p:notesMasterIdLst>
  <p:sldIdLst>
    <p:sldId id="256" r:id="rId2"/>
    <p:sldId id="270" r:id="rId3"/>
    <p:sldId id="277" r:id="rId4"/>
    <p:sldId id="274" r:id="rId5"/>
    <p:sldId id="272" r:id="rId6"/>
    <p:sldId id="275" r:id="rId7"/>
  </p:sldIdLst>
  <p:sldSz cx="9144000" cy="6858000" type="screen4x3"/>
  <p:notesSz cx="6805613" cy="99441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kjønsbyhagen, Roar" initials="SKR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4B1"/>
    <a:srgbClr val="D3FFAF"/>
    <a:srgbClr val="E4FF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ddels stil 2 – uthev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8733" autoAdjust="0"/>
    <p:restoredTop sz="94660"/>
  </p:normalViewPr>
  <p:slideViewPr>
    <p:cSldViewPr>
      <p:cViewPr varScale="1">
        <p:scale>
          <a:sx n="77" d="100"/>
          <a:sy n="77" d="100"/>
        </p:scale>
        <p:origin x="1037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3438" y="-84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36D41B-9D52-49B9-99FD-06B0B8462828}" type="datetimeFigureOut">
              <a:rPr lang="nb-NO" smtClean="0"/>
              <a:t>26.05.2021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6BA873-E63F-443D-9121-7543268D40A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75134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44"/>
            <a:ext cx="9144000" cy="683971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755577" y="1268761"/>
            <a:ext cx="6264695" cy="1584176"/>
          </a:xfrm>
        </p:spPr>
        <p:txBody>
          <a:bodyPr anchor="t">
            <a:normAutofit/>
          </a:bodyPr>
          <a:lstStyle>
            <a:lvl1pPr>
              <a:lnSpc>
                <a:spcPts val="4200"/>
              </a:lnSpc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47664" y="3140968"/>
            <a:ext cx="5400600" cy="1512168"/>
          </a:xfrm>
        </p:spPr>
        <p:txBody>
          <a:bodyPr>
            <a:normAutofit/>
          </a:bodyPr>
          <a:lstStyle>
            <a:lvl1pPr marL="0" indent="0" algn="l">
              <a:lnSpc>
                <a:spcPts val="3000"/>
              </a:lnSpc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8055024" y="6453337"/>
            <a:ext cx="981472" cy="288032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3ECB748F-3ACA-4471-BFAA-E4875CD78A5B}" type="datetimeFigureOut">
              <a:rPr lang="nb-NO" smtClean="0"/>
              <a:pPr/>
              <a:t>26.05.2021</a:t>
            </a:fld>
            <a:endParaRPr lang="nb-NO" dirty="0"/>
          </a:p>
        </p:txBody>
      </p:sp>
      <p:sp>
        <p:nvSpPr>
          <p:cNvPr id="35" name="Plassholder for tekst 34"/>
          <p:cNvSpPr>
            <a:spLocks noGrp="1"/>
          </p:cNvSpPr>
          <p:nvPr>
            <p:ph type="body" sz="quarter" idx="12" hasCustomPrompt="1"/>
          </p:nvPr>
        </p:nvSpPr>
        <p:spPr>
          <a:xfrm>
            <a:off x="1547664" y="6309320"/>
            <a:ext cx="5977086" cy="432047"/>
          </a:xfrm>
        </p:spPr>
        <p:txBody>
          <a:bodyPr anchor="b">
            <a:noAutofit/>
          </a:bodyPr>
          <a:lstStyle>
            <a:lvl1pPr marL="0" indent="0">
              <a:buNone/>
              <a:defRPr sz="1600" baseline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nb-NO" dirty="0"/>
              <a:t>Klikk for å legge til info (trådløst nett f.eks.)</a:t>
            </a:r>
          </a:p>
        </p:txBody>
      </p:sp>
      <p:pic>
        <p:nvPicPr>
          <p:cNvPr id="14" name="Bild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5056246"/>
            <a:ext cx="3816424" cy="749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575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B748F-3ACA-4471-BFAA-E4875CD78A5B}" type="datetimeFigureOut">
              <a:rPr lang="nb-NO" smtClean="0"/>
              <a:pPr/>
              <a:t>26.05.2021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CD28E-E64C-4637-B823-D99B7A511B03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7" name="Plassholder for innhold 6"/>
          <p:cNvSpPr>
            <a:spLocks noGrp="1"/>
          </p:cNvSpPr>
          <p:nvPr>
            <p:ph sz="quarter" idx="13"/>
          </p:nvPr>
        </p:nvSpPr>
        <p:spPr>
          <a:xfrm>
            <a:off x="1258888" y="1412875"/>
            <a:ext cx="7416800" cy="460851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93976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 innholdsfe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B748F-3ACA-4471-BFAA-E4875CD78A5B}" type="datetimeFigureOut">
              <a:rPr lang="nb-NO" smtClean="0"/>
              <a:pPr/>
              <a:t>26.05.2021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CD28E-E64C-4637-B823-D99B7A511B03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7" name="Plassholder for innhold 6"/>
          <p:cNvSpPr>
            <a:spLocks noGrp="1"/>
          </p:cNvSpPr>
          <p:nvPr>
            <p:ph sz="quarter" idx="13"/>
          </p:nvPr>
        </p:nvSpPr>
        <p:spPr>
          <a:xfrm>
            <a:off x="1258888" y="1412875"/>
            <a:ext cx="3529136" cy="460851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9" name="Plassholder for innhold 6"/>
          <p:cNvSpPr>
            <a:spLocks noGrp="1"/>
          </p:cNvSpPr>
          <p:nvPr>
            <p:ph sz="quarter" idx="14"/>
          </p:nvPr>
        </p:nvSpPr>
        <p:spPr>
          <a:xfrm>
            <a:off x="5148064" y="1412875"/>
            <a:ext cx="3529136" cy="460851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82068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B748F-3ACA-4471-BFAA-E4875CD78A5B}" type="datetimeFigureOut">
              <a:rPr lang="nb-NO" smtClean="0"/>
              <a:pPr/>
              <a:t>26.05.2021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CD28E-E64C-4637-B823-D99B7A511B03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31467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B748F-3ACA-4471-BFAA-E4875CD78A5B}" type="datetimeFigureOut">
              <a:rPr lang="nb-NO" smtClean="0"/>
              <a:pPr/>
              <a:t>26.05.2021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CD28E-E64C-4637-B823-D99B7A511B03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73373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7427168" cy="11430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259632" y="1412776"/>
            <a:ext cx="7427168" cy="42484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cxnSp>
        <p:nvCxnSpPr>
          <p:cNvPr id="8" name="Rett linje 7"/>
          <p:cNvCxnSpPr/>
          <p:nvPr/>
        </p:nvCxnSpPr>
        <p:spPr>
          <a:xfrm>
            <a:off x="1283696" y="6135176"/>
            <a:ext cx="7380000" cy="0"/>
          </a:xfrm>
          <a:prstGeom prst="line">
            <a:avLst/>
          </a:prstGeom>
          <a:ln w="38100">
            <a:gradFill>
              <a:gsLst>
                <a:gs pos="0">
                  <a:schemeClr val="accent1"/>
                </a:gs>
                <a:gs pos="54000">
                  <a:srgbClr val="82B061"/>
                </a:gs>
                <a:gs pos="100000">
                  <a:srgbClr val="D3FFAF"/>
                </a:gs>
              </a:gsLst>
              <a:lin ang="4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046912" y="6453337"/>
            <a:ext cx="981472" cy="288032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3ECB748F-3ACA-4471-BFAA-E4875CD78A5B}" type="datetimeFigureOut">
              <a:rPr lang="nb-NO" smtClean="0"/>
              <a:pPr/>
              <a:t>26.05.2021</a:t>
            </a:fld>
            <a:endParaRPr lang="nb-NO"/>
          </a:p>
        </p:txBody>
      </p:sp>
      <p:sp>
        <p:nvSpPr>
          <p:cNvPr id="18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427984" y="6453337"/>
            <a:ext cx="2520280" cy="288032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19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172400" y="6453337"/>
            <a:ext cx="514400" cy="288032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E5ECD28E-E64C-4637-B823-D99B7A511B03}" type="slidenum">
              <a:rPr lang="nb-NO" smtClean="0"/>
              <a:pPr/>
              <a:t>‹#›</a:t>
            </a:fld>
            <a:endParaRPr lang="nb-NO" dirty="0"/>
          </a:p>
        </p:txBody>
      </p:sp>
      <p:cxnSp>
        <p:nvCxnSpPr>
          <p:cNvPr id="10" name="Rett linje 9"/>
          <p:cNvCxnSpPr/>
          <p:nvPr/>
        </p:nvCxnSpPr>
        <p:spPr>
          <a:xfrm>
            <a:off x="1283696" y="6135176"/>
            <a:ext cx="7380000" cy="0"/>
          </a:xfrm>
          <a:prstGeom prst="line">
            <a:avLst/>
          </a:prstGeom>
          <a:ln w="38100">
            <a:gradFill>
              <a:gsLst>
                <a:gs pos="0">
                  <a:schemeClr val="accent1"/>
                </a:gs>
                <a:gs pos="54000">
                  <a:srgbClr val="82B061"/>
                </a:gs>
                <a:gs pos="100000">
                  <a:srgbClr val="D3FFAF"/>
                </a:gs>
              </a:gsLst>
              <a:lin ang="4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lassholder for innhold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636" y="6204768"/>
            <a:ext cx="2376264" cy="464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070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sb.no/innrapportering/naeringsliv/for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nb-NO" dirty="0"/>
            </a:br>
            <a:r>
              <a:rPr lang="nb-NO" dirty="0"/>
              <a:t>FORT – 2022</a:t>
            </a:r>
            <a:br>
              <a:rPr lang="nb-NO" dirty="0"/>
            </a:br>
            <a:r>
              <a:rPr lang="nb-NO" dirty="0"/>
              <a:t>Testfaser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nb-NO" dirty="0"/>
              <a:t>Torsdag 27. mai 2021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nb-NO" dirty="0"/>
              <a:t>Nina Fagereng</a:t>
            </a:r>
          </a:p>
        </p:txBody>
      </p:sp>
    </p:spTree>
    <p:extLst>
      <p:ext uri="{BB962C8B-B14F-4D97-AF65-F5344CB8AC3E}">
        <p14:creationId xmlns:p14="http://schemas.microsoft.com/office/powerpoint/2010/main" val="729633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b-NO" dirty="0"/>
            </a:br>
            <a:r>
              <a:rPr lang="nb-NO" dirty="0"/>
              <a:t>Tidsplan for testing i 2021</a:t>
            </a: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10687248"/>
              </p:ext>
            </p:extLst>
          </p:nvPr>
        </p:nvGraphicFramePr>
        <p:xfrm>
          <a:off x="484176" y="2132856"/>
          <a:ext cx="8208912" cy="23041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5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71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365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2097">
                <a:tc>
                  <a:txBody>
                    <a:bodyPr/>
                    <a:lstStyle/>
                    <a:p>
                      <a:r>
                        <a:rPr lang="nb-NO" dirty="0"/>
                        <a:t>Type 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Når ferdig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Formål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57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/>
                        <a:t>System 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3. Kvartal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/>
                        <a:t>Orgnummer og RA-nummer fungerer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097">
                <a:tc>
                  <a:txBody>
                    <a:bodyPr/>
                    <a:lstStyle/>
                    <a:p>
                      <a:r>
                        <a:rPr lang="nb-NO" dirty="0"/>
                        <a:t>Test av nye koder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4. kvartal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/>
                        <a:t>Konsistens mellom nye og gamle koder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0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/>
                        <a:t>Test av feilkontroller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4. kvartal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Feilkontrollene fungerer korrekt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2097">
                <a:tc>
                  <a:txBody>
                    <a:bodyPr/>
                    <a:lstStyle/>
                    <a:p>
                      <a:r>
                        <a:rPr lang="nb-NO" dirty="0"/>
                        <a:t>Akseptanse 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4. kvartal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Nytt</a:t>
                      </a:r>
                      <a:r>
                        <a:rPr lang="nb-NO" baseline="0" dirty="0"/>
                        <a:t> system er klart til prodsetting.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495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68952" cy="1143000"/>
          </a:xfrm>
        </p:spPr>
        <p:txBody>
          <a:bodyPr>
            <a:normAutofit/>
          </a:bodyPr>
          <a:lstStyle/>
          <a:p>
            <a:pPr algn="ctr"/>
            <a:r>
              <a:rPr lang="nb-NO" sz="2400" dirty="0" err="1"/>
              <a:t>Innfin</a:t>
            </a:r>
            <a:r>
              <a:rPr lang="nb-NO" sz="2400" dirty="0"/>
              <a:t> integrert i SSB sitt datafangstmiljø</a:t>
            </a:r>
          </a:p>
        </p:txBody>
      </p:sp>
      <p:grpSp>
        <p:nvGrpSpPr>
          <p:cNvPr id="4" name="Group 122"/>
          <p:cNvGrpSpPr>
            <a:grpSpLocks noChangeAspect="1"/>
          </p:cNvGrpSpPr>
          <p:nvPr/>
        </p:nvGrpSpPr>
        <p:grpSpPr bwMode="auto">
          <a:xfrm>
            <a:off x="354903" y="651314"/>
            <a:ext cx="8424862" cy="6316663"/>
            <a:chOff x="2131" y="1516"/>
            <a:chExt cx="7776" cy="6192"/>
          </a:xfrm>
        </p:grpSpPr>
        <p:sp>
          <p:nvSpPr>
            <p:cNvPr id="5" name="AutoShape 123"/>
            <p:cNvSpPr>
              <a:spLocks noChangeAspect="1" noChangeArrowheads="1"/>
            </p:cNvSpPr>
            <p:nvPr/>
          </p:nvSpPr>
          <p:spPr bwMode="auto">
            <a:xfrm>
              <a:off x="2131" y="1516"/>
              <a:ext cx="7776" cy="6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nb-NO" altLang="nb-NO" dirty="0"/>
            </a:p>
          </p:txBody>
        </p:sp>
        <p:sp>
          <p:nvSpPr>
            <p:cNvPr id="6" name="Text Box 124"/>
            <p:cNvSpPr txBox="1">
              <a:spLocks noChangeArrowheads="1"/>
            </p:cNvSpPr>
            <p:nvPr/>
          </p:nvSpPr>
          <p:spPr bwMode="auto">
            <a:xfrm>
              <a:off x="5299" y="2668"/>
              <a:ext cx="1008" cy="432"/>
            </a:xfrm>
            <a:prstGeom prst="rect">
              <a:avLst/>
            </a:prstGeom>
            <a:solidFill>
              <a:srgbClr val="6666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nb-NO" altLang="nb-NO" sz="1200" b="1" dirty="0" err="1">
                  <a:latin typeface="Times New Roman" pitchFamily="18" charset="0"/>
                </a:rPr>
                <a:t>Altinn</a:t>
              </a:r>
              <a:endParaRPr lang="nb-NO" altLang="nb-NO" sz="1200" b="1" dirty="0">
                <a:latin typeface="Times New Roman" pitchFamily="18" charset="0"/>
              </a:endParaRPr>
            </a:p>
            <a:p>
              <a:pPr algn="ctr" eaLnBrk="1" hangingPunct="1"/>
              <a:r>
                <a:rPr lang="nb-NO" altLang="nb-NO" sz="1200" b="1" dirty="0">
                  <a:solidFill>
                    <a:schemeClr val="bg1"/>
                  </a:solidFill>
                  <a:latin typeface="Times New Roman" pitchFamily="18" charset="0"/>
                </a:rPr>
                <a:t>Fase 1</a:t>
              </a:r>
              <a:endParaRPr lang="nb-NO" altLang="nb-NO" dirty="0">
                <a:solidFill>
                  <a:schemeClr val="bg1"/>
                </a:solidFill>
              </a:endParaRPr>
            </a:p>
          </p:txBody>
        </p:sp>
        <p:sp>
          <p:nvSpPr>
            <p:cNvPr id="7" name="Text Box 125"/>
            <p:cNvSpPr txBox="1">
              <a:spLocks noChangeArrowheads="1"/>
            </p:cNvSpPr>
            <p:nvPr/>
          </p:nvSpPr>
          <p:spPr bwMode="auto">
            <a:xfrm>
              <a:off x="5299" y="3244"/>
              <a:ext cx="1008" cy="432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nb-NO" altLang="nb-NO" sz="1200" b="1" dirty="0">
                  <a:latin typeface="Times New Roman" pitchFamily="18" charset="0"/>
                </a:rPr>
                <a:t>FDM</a:t>
              </a:r>
            </a:p>
            <a:p>
              <a:pPr algn="ctr" eaLnBrk="1" hangingPunct="1"/>
              <a:r>
                <a:rPr lang="nb-NO" altLang="nb-NO" sz="1200" b="1" dirty="0">
                  <a:solidFill>
                    <a:schemeClr val="bg1"/>
                  </a:solidFill>
                  <a:latin typeface="Times New Roman" pitchFamily="18" charset="0"/>
                </a:rPr>
                <a:t>Fase 1</a:t>
              </a:r>
              <a:endParaRPr lang="nb-NO" altLang="nb-NO" dirty="0">
                <a:solidFill>
                  <a:schemeClr val="bg1"/>
                </a:solidFill>
              </a:endParaRPr>
            </a:p>
          </p:txBody>
        </p:sp>
        <p:sp>
          <p:nvSpPr>
            <p:cNvPr id="8" name="Text Box 126"/>
            <p:cNvSpPr txBox="1">
              <a:spLocks noChangeArrowheads="1"/>
            </p:cNvSpPr>
            <p:nvPr/>
          </p:nvSpPr>
          <p:spPr bwMode="auto">
            <a:xfrm>
              <a:off x="5299" y="1660"/>
              <a:ext cx="1008" cy="43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nb-NO" altLang="nb-NO" sz="1000" b="1">
                  <a:latin typeface="Times New Roman" pitchFamily="18" charset="0"/>
                </a:rPr>
                <a:t>Rapportø</a:t>
              </a:r>
              <a:r>
                <a:rPr lang="nb-NO" altLang="nb-NO" sz="1200" b="1">
                  <a:latin typeface="Times New Roman" pitchFamily="18" charset="0"/>
                </a:rPr>
                <a:t>r</a:t>
              </a:r>
              <a:endParaRPr lang="nb-NO" altLang="nb-NO"/>
            </a:p>
          </p:txBody>
        </p:sp>
        <p:sp>
          <p:nvSpPr>
            <p:cNvPr id="9" name="Text Box 127"/>
            <p:cNvSpPr txBox="1">
              <a:spLocks noChangeArrowheads="1"/>
            </p:cNvSpPr>
            <p:nvPr/>
          </p:nvSpPr>
          <p:spPr bwMode="auto">
            <a:xfrm>
              <a:off x="5299" y="3800"/>
              <a:ext cx="1008" cy="43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nb-NO" altLang="nb-NO" sz="1000" b="1" dirty="0" err="1">
                  <a:latin typeface="+mj-lt"/>
                </a:rPr>
                <a:t>Innfin-Admin</a:t>
              </a:r>
              <a:endParaRPr lang="nb-NO" altLang="nb-NO" sz="1000" b="1" dirty="0">
                <a:latin typeface="+mj-lt"/>
              </a:endParaRPr>
            </a:p>
            <a:p>
              <a:pPr algn="ctr" eaLnBrk="1" hangingPunct="1"/>
              <a:r>
                <a:rPr lang="nb-NO" altLang="nb-NO" sz="1000" b="1" dirty="0">
                  <a:solidFill>
                    <a:schemeClr val="accent4">
                      <a:lumMod val="50000"/>
                    </a:schemeClr>
                  </a:solidFill>
                  <a:latin typeface="+mj-lt"/>
                </a:rPr>
                <a:t>Fase 2</a:t>
              </a:r>
              <a:endParaRPr lang="nb-NO" altLang="nb-NO" sz="1000" dirty="0">
                <a:solidFill>
                  <a:schemeClr val="accent4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10" name="AutoShape 129"/>
            <p:cNvSpPr>
              <a:spLocks noChangeArrowheads="1"/>
            </p:cNvSpPr>
            <p:nvPr/>
          </p:nvSpPr>
          <p:spPr bwMode="auto">
            <a:xfrm>
              <a:off x="5338" y="4482"/>
              <a:ext cx="1008" cy="720"/>
            </a:xfrm>
            <a:prstGeom prst="flowChartMagneticDisk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nb-NO" altLang="nb-NO" sz="1000" b="1" dirty="0" err="1">
                  <a:latin typeface="+mj-lt"/>
                </a:rPr>
                <a:t>Innfin</a:t>
              </a:r>
              <a:r>
                <a:rPr lang="nb-NO" altLang="nb-NO" sz="1000" b="1" dirty="0">
                  <a:latin typeface="+mj-lt"/>
                </a:rPr>
                <a:t>-serve</a:t>
              </a:r>
              <a:r>
                <a:rPr lang="nb-NO" altLang="nb-NO" sz="1000" b="1" dirty="0">
                  <a:latin typeface="+mn-lt"/>
                </a:rPr>
                <a:t>r</a:t>
              </a:r>
            </a:p>
            <a:p>
              <a:pPr algn="ctr" eaLnBrk="1" hangingPunct="1"/>
              <a:r>
                <a:rPr lang="nb-NO" altLang="nb-NO" sz="1000" b="1" dirty="0">
                  <a:solidFill>
                    <a:schemeClr val="accent4">
                      <a:lumMod val="50000"/>
                    </a:schemeClr>
                  </a:solidFill>
                  <a:latin typeface="+mn-lt"/>
                </a:rPr>
                <a:t>Fase 2</a:t>
              </a:r>
            </a:p>
          </p:txBody>
        </p:sp>
        <p:sp>
          <p:nvSpPr>
            <p:cNvPr id="11" name="AutoShape 131"/>
            <p:cNvSpPr>
              <a:spLocks noChangeArrowheads="1"/>
            </p:cNvSpPr>
            <p:nvPr/>
          </p:nvSpPr>
          <p:spPr bwMode="auto">
            <a:xfrm>
              <a:off x="4960" y="5476"/>
              <a:ext cx="1851" cy="1008"/>
            </a:xfrm>
            <a:prstGeom prst="flowChartMagneticDisk">
              <a:avLst/>
            </a:prstGeom>
            <a:solidFill>
              <a:srgbClr val="00008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nb-NO" altLang="nb-NO" sz="1200" b="1" dirty="0">
                  <a:solidFill>
                    <a:schemeClr val="bg1"/>
                  </a:solidFill>
                  <a:latin typeface="Times New Roman" pitchFamily="18" charset="0"/>
                </a:rPr>
                <a:t>Databasen</a:t>
              </a:r>
            </a:p>
            <a:p>
              <a:pPr eaLnBrk="1" hangingPunct="1"/>
              <a:r>
                <a:rPr lang="nb-NO" altLang="nb-NO" sz="1200" b="1" dirty="0">
                  <a:solidFill>
                    <a:schemeClr val="bg1"/>
                  </a:solidFill>
                  <a:latin typeface="Times New Roman" pitchFamily="18" charset="0"/>
                </a:rPr>
                <a:t>(Gammelt system fra 1986)</a:t>
              </a:r>
              <a:endParaRPr lang="nb-NO" altLang="nb-NO" dirty="0">
                <a:solidFill>
                  <a:schemeClr val="bg1"/>
                </a:solidFill>
              </a:endParaRPr>
            </a:p>
          </p:txBody>
        </p:sp>
        <p:sp>
          <p:nvSpPr>
            <p:cNvPr id="12" name="Text Box 132"/>
            <p:cNvSpPr txBox="1">
              <a:spLocks noChangeArrowheads="1"/>
            </p:cNvSpPr>
            <p:nvPr/>
          </p:nvSpPr>
          <p:spPr bwMode="auto">
            <a:xfrm>
              <a:off x="6595" y="4540"/>
              <a:ext cx="1008" cy="43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nb-NO" altLang="nb-NO" sz="1000" b="1" dirty="0"/>
                <a:t>Klientmail</a:t>
              </a:r>
            </a:p>
            <a:p>
              <a:pPr algn="ctr" eaLnBrk="1" hangingPunct="1"/>
              <a:r>
                <a:rPr lang="nb-NO" altLang="nb-NO" sz="1000" b="1" dirty="0">
                  <a:solidFill>
                    <a:schemeClr val="accent4">
                      <a:lumMod val="50000"/>
                    </a:schemeClr>
                  </a:solidFill>
                </a:rPr>
                <a:t>Fase 2</a:t>
              </a:r>
            </a:p>
          </p:txBody>
        </p:sp>
        <p:sp>
          <p:nvSpPr>
            <p:cNvPr id="13" name="Text Box 133"/>
            <p:cNvSpPr txBox="1">
              <a:spLocks noChangeArrowheads="1"/>
            </p:cNvSpPr>
            <p:nvPr/>
          </p:nvSpPr>
          <p:spPr bwMode="auto">
            <a:xfrm>
              <a:off x="3427" y="4859"/>
              <a:ext cx="1008" cy="432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nb-NO" altLang="nb-NO" sz="1000" b="1" dirty="0" err="1">
                  <a:latin typeface="+mj-lt"/>
                </a:rPr>
                <a:t>Presys</a:t>
              </a:r>
              <a:endParaRPr lang="nb-NO" altLang="nb-NO" sz="1000" b="1" dirty="0">
                <a:latin typeface="+mj-lt"/>
              </a:endParaRPr>
            </a:p>
            <a:p>
              <a:pPr eaLnBrk="1" hangingPunct="1"/>
              <a:r>
                <a:rPr lang="nb-NO" altLang="nb-NO" sz="1000" b="1" dirty="0">
                  <a:solidFill>
                    <a:schemeClr val="bg1"/>
                  </a:solidFill>
                  <a:latin typeface="+mj-lt"/>
                </a:rPr>
                <a:t>Fase 1</a:t>
              </a:r>
            </a:p>
            <a:p>
              <a:pPr eaLnBrk="1" hangingPunct="1"/>
              <a:endParaRPr lang="nb-NO" altLang="nb-NO" sz="1000" dirty="0">
                <a:latin typeface="+mj-lt"/>
              </a:endParaRPr>
            </a:p>
          </p:txBody>
        </p:sp>
        <p:sp>
          <p:nvSpPr>
            <p:cNvPr id="14" name="Text Box 134"/>
            <p:cNvSpPr txBox="1">
              <a:spLocks noChangeArrowheads="1"/>
            </p:cNvSpPr>
            <p:nvPr/>
          </p:nvSpPr>
          <p:spPr bwMode="auto">
            <a:xfrm>
              <a:off x="3427" y="3964"/>
              <a:ext cx="1296" cy="576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nb-NO" altLang="nb-NO" sz="1000" b="1" dirty="0">
                  <a:latin typeface="+mj-lt"/>
                </a:rPr>
                <a:t>SFU delregister</a:t>
              </a:r>
            </a:p>
            <a:p>
              <a:pPr eaLnBrk="1" hangingPunct="1"/>
              <a:endParaRPr lang="nb-NO" altLang="nb-NO" sz="1000" b="1" dirty="0">
                <a:latin typeface="+mj-lt"/>
              </a:endParaRPr>
            </a:p>
            <a:p>
              <a:pPr eaLnBrk="1" hangingPunct="1"/>
              <a:r>
                <a:rPr lang="nb-NO" altLang="nb-NO" sz="1000" b="1" dirty="0">
                  <a:solidFill>
                    <a:schemeClr val="bg1"/>
                  </a:solidFill>
                  <a:latin typeface="+mj-lt"/>
                </a:rPr>
                <a:t>Fase 1</a:t>
              </a:r>
            </a:p>
          </p:txBody>
        </p:sp>
        <p:sp>
          <p:nvSpPr>
            <p:cNvPr id="15" name="AutoShape 135"/>
            <p:cNvSpPr>
              <a:spLocks noChangeArrowheads="1"/>
            </p:cNvSpPr>
            <p:nvPr/>
          </p:nvSpPr>
          <p:spPr bwMode="auto">
            <a:xfrm>
              <a:off x="7027" y="3244"/>
              <a:ext cx="1728" cy="504"/>
            </a:xfrm>
            <a:prstGeom prst="flowChartInputOutput">
              <a:avLst/>
            </a:prstGeom>
            <a:solidFill>
              <a:srgbClr val="FF9933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nb-NO" altLang="nb-NO" sz="1000" b="1" dirty="0">
                  <a:latin typeface="+mj-lt"/>
                </a:rPr>
                <a:t>SMIE, metadata </a:t>
              </a:r>
            </a:p>
            <a:p>
              <a:pPr eaLnBrk="1" hangingPunct="1"/>
              <a:endParaRPr lang="nb-NO" altLang="nb-NO" sz="1000" b="1" dirty="0">
                <a:latin typeface="+mj-lt"/>
              </a:endParaRPr>
            </a:p>
            <a:p>
              <a:pPr eaLnBrk="1" hangingPunct="1"/>
              <a:r>
                <a:rPr lang="nb-NO" altLang="nb-NO" sz="1000" b="1" dirty="0">
                  <a:solidFill>
                    <a:schemeClr val="bg1"/>
                  </a:solidFill>
                  <a:latin typeface="+mj-lt"/>
                </a:rPr>
                <a:t>Fase 1</a:t>
              </a:r>
              <a:endParaRPr lang="nb-NO" altLang="nb-NO" sz="10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6" name="AutoShape 136"/>
            <p:cNvSpPr>
              <a:spLocks noChangeArrowheads="1"/>
            </p:cNvSpPr>
            <p:nvPr/>
          </p:nvSpPr>
          <p:spPr bwMode="auto">
            <a:xfrm>
              <a:off x="7171" y="2382"/>
              <a:ext cx="2016" cy="576"/>
            </a:xfrm>
            <a:prstGeom prst="flowChartInputOutput">
              <a:avLst/>
            </a:prstGeom>
            <a:solidFill>
              <a:srgbClr val="FF9933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nb-NO" altLang="nb-NO" sz="1000" b="1" dirty="0">
                  <a:latin typeface="+mj-lt"/>
                </a:rPr>
                <a:t>Kodebiblioteket i skjema</a:t>
              </a:r>
            </a:p>
            <a:p>
              <a:pPr eaLnBrk="1" hangingPunct="1"/>
              <a:r>
                <a:rPr lang="nb-NO" altLang="nb-NO" sz="1000" b="1" dirty="0">
                  <a:solidFill>
                    <a:schemeClr val="bg1"/>
                  </a:solidFill>
                  <a:latin typeface="+mj-lt"/>
                </a:rPr>
                <a:t>Fase 1</a:t>
              </a:r>
              <a:endParaRPr lang="nb-NO" altLang="nb-NO" sz="10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7" name="Line 137"/>
            <p:cNvSpPr>
              <a:spLocks noChangeShapeType="1"/>
            </p:cNvSpPr>
            <p:nvPr/>
          </p:nvSpPr>
          <p:spPr bwMode="auto">
            <a:xfrm flipH="1" flipV="1">
              <a:off x="6307" y="2092"/>
              <a:ext cx="1152" cy="432"/>
            </a:xfrm>
            <a:prstGeom prst="line">
              <a:avLst/>
            </a:prstGeom>
            <a:noFill/>
            <a:ln w="15875">
              <a:solidFill>
                <a:srgbClr val="FF66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18" name="Line 138"/>
            <p:cNvSpPr>
              <a:spLocks noChangeShapeType="1"/>
            </p:cNvSpPr>
            <p:nvPr/>
          </p:nvSpPr>
          <p:spPr bwMode="auto">
            <a:xfrm flipH="1">
              <a:off x="6307" y="2812"/>
              <a:ext cx="1008" cy="1"/>
            </a:xfrm>
            <a:prstGeom prst="line">
              <a:avLst/>
            </a:prstGeom>
            <a:noFill/>
            <a:ln w="15875">
              <a:solidFill>
                <a:srgbClr val="FF66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19" name="Line 140"/>
            <p:cNvSpPr>
              <a:spLocks noChangeShapeType="1"/>
            </p:cNvSpPr>
            <p:nvPr/>
          </p:nvSpPr>
          <p:spPr bwMode="auto">
            <a:xfrm>
              <a:off x="5731" y="2092"/>
              <a:ext cx="1" cy="576"/>
            </a:xfrm>
            <a:prstGeom prst="line">
              <a:avLst/>
            </a:prstGeom>
            <a:noFill/>
            <a:ln w="9525">
              <a:solidFill>
                <a:srgbClr val="6666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20" name="Line 141"/>
            <p:cNvSpPr>
              <a:spLocks noChangeShapeType="1"/>
            </p:cNvSpPr>
            <p:nvPr/>
          </p:nvSpPr>
          <p:spPr bwMode="auto">
            <a:xfrm>
              <a:off x="6019" y="2092"/>
              <a:ext cx="1" cy="576"/>
            </a:xfrm>
            <a:prstGeom prst="line">
              <a:avLst/>
            </a:prstGeom>
            <a:noFill/>
            <a:ln w="9525">
              <a:solidFill>
                <a:srgbClr val="666699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21" name="Line 142"/>
            <p:cNvSpPr>
              <a:spLocks noChangeShapeType="1"/>
            </p:cNvSpPr>
            <p:nvPr/>
          </p:nvSpPr>
          <p:spPr bwMode="auto">
            <a:xfrm>
              <a:off x="5748" y="3101"/>
              <a:ext cx="0" cy="144"/>
            </a:xfrm>
            <a:prstGeom prst="line">
              <a:avLst/>
            </a:prstGeom>
            <a:noFill/>
            <a:ln w="9525">
              <a:solidFill>
                <a:srgbClr val="6666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22" name="Line 143"/>
            <p:cNvSpPr>
              <a:spLocks noChangeShapeType="1"/>
            </p:cNvSpPr>
            <p:nvPr/>
          </p:nvSpPr>
          <p:spPr bwMode="auto">
            <a:xfrm flipV="1">
              <a:off x="5587" y="3100"/>
              <a:ext cx="0" cy="14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23" name="Line 144"/>
            <p:cNvSpPr>
              <a:spLocks noChangeShapeType="1"/>
            </p:cNvSpPr>
            <p:nvPr/>
          </p:nvSpPr>
          <p:spPr bwMode="auto">
            <a:xfrm>
              <a:off x="7891" y="2956"/>
              <a:ext cx="0" cy="288"/>
            </a:xfrm>
            <a:prstGeom prst="line">
              <a:avLst/>
            </a:prstGeom>
            <a:noFill/>
            <a:ln w="15875">
              <a:solidFill>
                <a:srgbClr val="FF66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24" name="Line 145"/>
            <p:cNvSpPr>
              <a:spLocks noChangeShapeType="1"/>
            </p:cNvSpPr>
            <p:nvPr/>
          </p:nvSpPr>
          <p:spPr bwMode="auto">
            <a:xfrm flipH="1">
              <a:off x="6307" y="3532"/>
              <a:ext cx="864" cy="1"/>
            </a:xfrm>
            <a:prstGeom prst="line">
              <a:avLst/>
            </a:prstGeom>
            <a:noFill/>
            <a:ln w="15875">
              <a:solidFill>
                <a:srgbClr val="FF66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25" name="Line 146"/>
            <p:cNvSpPr>
              <a:spLocks noChangeShapeType="1"/>
            </p:cNvSpPr>
            <p:nvPr/>
          </p:nvSpPr>
          <p:spPr bwMode="auto">
            <a:xfrm>
              <a:off x="5730" y="3676"/>
              <a:ext cx="1" cy="144"/>
            </a:xfrm>
            <a:prstGeom prst="line">
              <a:avLst/>
            </a:prstGeom>
            <a:noFill/>
            <a:ln w="9525">
              <a:solidFill>
                <a:srgbClr val="6666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26" name="Line 147"/>
            <p:cNvSpPr>
              <a:spLocks noChangeShapeType="1"/>
            </p:cNvSpPr>
            <p:nvPr/>
          </p:nvSpPr>
          <p:spPr bwMode="auto">
            <a:xfrm>
              <a:off x="5729" y="4278"/>
              <a:ext cx="1" cy="144"/>
            </a:xfrm>
            <a:prstGeom prst="line">
              <a:avLst/>
            </a:prstGeom>
            <a:noFill/>
            <a:ln w="9525">
              <a:solidFill>
                <a:srgbClr val="6666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27" name="Line 148"/>
            <p:cNvSpPr>
              <a:spLocks noChangeShapeType="1"/>
            </p:cNvSpPr>
            <p:nvPr/>
          </p:nvSpPr>
          <p:spPr bwMode="auto">
            <a:xfrm flipH="1">
              <a:off x="5691" y="5175"/>
              <a:ext cx="1" cy="288"/>
            </a:xfrm>
            <a:prstGeom prst="line">
              <a:avLst/>
            </a:prstGeom>
            <a:noFill/>
            <a:ln w="9525">
              <a:solidFill>
                <a:srgbClr val="666699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28" name="Line 151"/>
            <p:cNvSpPr>
              <a:spLocks noChangeShapeType="1"/>
            </p:cNvSpPr>
            <p:nvPr/>
          </p:nvSpPr>
          <p:spPr bwMode="auto">
            <a:xfrm flipV="1">
              <a:off x="6307" y="4972"/>
              <a:ext cx="720" cy="576"/>
            </a:xfrm>
            <a:prstGeom prst="line">
              <a:avLst/>
            </a:prstGeom>
            <a:noFill/>
            <a:ln w="158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29" name="Line 152"/>
            <p:cNvSpPr>
              <a:spLocks noChangeShapeType="1"/>
            </p:cNvSpPr>
            <p:nvPr/>
          </p:nvSpPr>
          <p:spPr bwMode="auto">
            <a:xfrm>
              <a:off x="7603" y="4684"/>
              <a:ext cx="1728" cy="0"/>
            </a:xfrm>
            <a:prstGeom prst="line">
              <a:avLst/>
            </a:prstGeom>
            <a:noFill/>
            <a:ln w="1587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30" name="Line 153"/>
            <p:cNvSpPr>
              <a:spLocks noChangeShapeType="1"/>
            </p:cNvSpPr>
            <p:nvPr/>
          </p:nvSpPr>
          <p:spPr bwMode="auto">
            <a:xfrm flipV="1">
              <a:off x="9331" y="1948"/>
              <a:ext cx="1" cy="2736"/>
            </a:xfrm>
            <a:prstGeom prst="line">
              <a:avLst/>
            </a:prstGeom>
            <a:noFill/>
            <a:ln w="1587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31" name="Line 154"/>
            <p:cNvSpPr>
              <a:spLocks noChangeShapeType="1"/>
            </p:cNvSpPr>
            <p:nvPr/>
          </p:nvSpPr>
          <p:spPr bwMode="auto">
            <a:xfrm flipH="1">
              <a:off x="6307" y="1948"/>
              <a:ext cx="3024" cy="1"/>
            </a:xfrm>
            <a:prstGeom prst="line">
              <a:avLst/>
            </a:prstGeom>
            <a:noFill/>
            <a:ln w="158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32" name="Line 155"/>
            <p:cNvSpPr>
              <a:spLocks noChangeShapeType="1"/>
            </p:cNvSpPr>
            <p:nvPr/>
          </p:nvSpPr>
          <p:spPr bwMode="auto">
            <a:xfrm>
              <a:off x="3859" y="4540"/>
              <a:ext cx="0" cy="288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33" name="Line 156"/>
            <p:cNvSpPr>
              <a:spLocks noChangeShapeType="1"/>
            </p:cNvSpPr>
            <p:nvPr/>
          </p:nvSpPr>
          <p:spPr bwMode="auto">
            <a:xfrm flipV="1">
              <a:off x="4435" y="3532"/>
              <a:ext cx="864" cy="1440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34" name="Line 157"/>
            <p:cNvSpPr>
              <a:spLocks noChangeShapeType="1"/>
            </p:cNvSpPr>
            <p:nvPr/>
          </p:nvSpPr>
          <p:spPr bwMode="auto">
            <a:xfrm flipH="1">
              <a:off x="4003" y="3388"/>
              <a:ext cx="1296" cy="576"/>
            </a:xfrm>
            <a:prstGeom prst="line">
              <a:avLst/>
            </a:prstGeom>
            <a:noFill/>
            <a:ln w="15875">
              <a:solidFill>
                <a:srgbClr val="99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35" name="Rectangle 158"/>
            <p:cNvSpPr>
              <a:spLocks noChangeArrowheads="1"/>
            </p:cNvSpPr>
            <p:nvPr/>
          </p:nvSpPr>
          <p:spPr bwMode="auto">
            <a:xfrm rot="10800000" flipV="1">
              <a:off x="6163" y="2380"/>
              <a:ext cx="864" cy="144"/>
            </a:xfrm>
            <a:prstGeom prst="rect">
              <a:avLst/>
            </a:prstGeom>
            <a:noFill/>
            <a:ln w="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nb-NO" altLang="nb-NO" sz="600" b="1" dirty="0">
                  <a:latin typeface="Times New Roman" pitchFamily="18" charset="0"/>
                </a:rPr>
                <a:t>     </a:t>
              </a:r>
              <a:r>
                <a:rPr lang="nb-NO" altLang="nb-NO" sz="700" b="1" dirty="0">
                  <a:latin typeface="Times New Roman" pitchFamily="18" charset="0"/>
                </a:rPr>
                <a:t>Sluttbrukertjeneste</a:t>
              </a:r>
              <a:endParaRPr lang="nb-NO" altLang="nb-NO" sz="700" dirty="0"/>
            </a:p>
          </p:txBody>
        </p:sp>
        <p:sp>
          <p:nvSpPr>
            <p:cNvPr id="36" name="Rectangle 162"/>
            <p:cNvSpPr>
              <a:spLocks noChangeArrowheads="1"/>
            </p:cNvSpPr>
            <p:nvPr/>
          </p:nvSpPr>
          <p:spPr bwMode="auto">
            <a:xfrm>
              <a:off x="4291" y="2068"/>
              <a:ext cx="1008" cy="144"/>
            </a:xfrm>
            <a:prstGeom prst="rect">
              <a:avLst/>
            </a:prstGeom>
            <a:solidFill>
              <a:srgbClr val="FFFFFF"/>
            </a:solidFill>
            <a:ln w="3175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nb-NO" altLang="nb-NO" sz="900" b="1" dirty="0">
                  <a:latin typeface="Times New Roman" pitchFamily="18" charset="0"/>
                </a:rPr>
                <a:t>Innsendingstjenesten</a:t>
              </a:r>
              <a:endParaRPr lang="nb-NO" altLang="nb-NO" sz="900" dirty="0"/>
            </a:p>
          </p:txBody>
        </p:sp>
        <p:sp>
          <p:nvSpPr>
            <p:cNvPr id="37" name="Line 163"/>
            <p:cNvSpPr>
              <a:spLocks noChangeShapeType="1"/>
            </p:cNvSpPr>
            <p:nvPr/>
          </p:nvSpPr>
          <p:spPr bwMode="auto">
            <a:xfrm>
              <a:off x="5299" y="2092"/>
              <a:ext cx="432" cy="14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38" name="Rectangle 164"/>
            <p:cNvSpPr>
              <a:spLocks noChangeArrowheads="1"/>
            </p:cNvSpPr>
            <p:nvPr/>
          </p:nvSpPr>
          <p:spPr bwMode="auto">
            <a:xfrm>
              <a:off x="6451" y="2956"/>
              <a:ext cx="576" cy="144"/>
            </a:xfrm>
            <a:prstGeom prst="rect">
              <a:avLst/>
            </a:prstGeom>
            <a:solidFill>
              <a:srgbClr val="FFFFFF"/>
            </a:solidFill>
            <a:ln w="3175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nb-NO" altLang="nb-NO" sz="900" b="1">
                  <a:latin typeface="Times New Roman" pitchFamily="18" charset="0"/>
                </a:rPr>
                <a:t>XML/datafil</a:t>
              </a:r>
              <a:endParaRPr lang="nb-NO" altLang="nb-NO" sz="900"/>
            </a:p>
          </p:txBody>
        </p:sp>
        <p:sp>
          <p:nvSpPr>
            <p:cNvPr id="39" name="Line 165"/>
            <p:cNvSpPr>
              <a:spLocks noChangeShapeType="1"/>
            </p:cNvSpPr>
            <p:nvPr/>
          </p:nvSpPr>
          <p:spPr bwMode="auto">
            <a:xfrm flipH="1">
              <a:off x="6019" y="3100"/>
              <a:ext cx="432" cy="14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0" name="Rectangle 166"/>
            <p:cNvSpPr>
              <a:spLocks noChangeArrowheads="1"/>
            </p:cNvSpPr>
            <p:nvPr/>
          </p:nvSpPr>
          <p:spPr bwMode="auto">
            <a:xfrm>
              <a:off x="7027" y="1949"/>
              <a:ext cx="2160" cy="287"/>
            </a:xfrm>
            <a:prstGeom prst="rect">
              <a:avLst/>
            </a:prstGeom>
            <a:solidFill>
              <a:srgbClr val="FFFFFF"/>
            </a:solidFill>
            <a:ln w="3175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nb-NO" altLang="nb-NO" sz="900" b="1" dirty="0">
                  <a:latin typeface="Times New Roman" pitchFamily="18" charset="0"/>
                </a:rPr>
                <a:t>Henter koder fra kodebiblioteket med web-oppslag</a:t>
              </a:r>
              <a:endParaRPr lang="nb-NO" altLang="nb-NO" sz="900" dirty="0"/>
            </a:p>
          </p:txBody>
        </p:sp>
        <p:sp>
          <p:nvSpPr>
            <p:cNvPr id="41" name="Line 167"/>
            <p:cNvSpPr>
              <a:spLocks noChangeShapeType="1"/>
            </p:cNvSpPr>
            <p:nvPr/>
          </p:nvSpPr>
          <p:spPr bwMode="auto">
            <a:xfrm flipH="1">
              <a:off x="6739" y="2092"/>
              <a:ext cx="288" cy="14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2" name="Rectangle 168"/>
            <p:cNvSpPr>
              <a:spLocks noChangeArrowheads="1"/>
            </p:cNvSpPr>
            <p:nvPr/>
          </p:nvSpPr>
          <p:spPr bwMode="auto">
            <a:xfrm>
              <a:off x="8107" y="4108"/>
              <a:ext cx="648" cy="288"/>
            </a:xfrm>
            <a:prstGeom prst="rect">
              <a:avLst/>
            </a:prstGeom>
            <a:solidFill>
              <a:srgbClr val="FFFFFF"/>
            </a:solidFill>
            <a:ln w="3175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nb-NO" altLang="nb-NO" sz="900" b="1" dirty="0">
                  <a:latin typeface="Times New Roman" pitchFamily="18" charset="0"/>
                </a:rPr>
                <a:t>Kvittering  og feilmeldinger</a:t>
              </a:r>
              <a:endParaRPr lang="nb-NO" altLang="nb-NO" sz="900" dirty="0"/>
            </a:p>
          </p:txBody>
        </p:sp>
        <p:sp>
          <p:nvSpPr>
            <p:cNvPr id="43" name="Line 169"/>
            <p:cNvSpPr>
              <a:spLocks noChangeShapeType="1"/>
            </p:cNvSpPr>
            <p:nvPr/>
          </p:nvSpPr>
          <p:spPr bwMode="auto">
            <a:xfrm>
              <a:off x="8755" y="4252"/>
              <a:ext cx="57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4" name="Line 170"/>
            <p:cNvSpPr>
              <a:spLocks noChangeShapeType="1"/>
            </p:cNvSpPr>
            <p:nvPr/>
          </p:nvSpPr>
          <p:spPr bwMode="auto">
            <a:xfrm>
              <a:off x="2131" y="3244"/>
              <a:ext cx="7776" cy="1"/>
            </a:xfrm>
            <a:prstGeom prst="line">
              <a:avLst/>
            </a:prstGeom>
            <a:noFill/>
            <a:ln w="9525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5" name="Rectangle 171"/>
            <p:cNvSpPr>
              <a:spLocks noChangeArrowheads="1"/>
            </p:cNvSpPr>
            <p:nvPr/>
          </p:nvSpPr>
          <p:spPr bwMode="auto">
            <a:xfrm>
              <a:off x="2419" y="3532"/>
              <a:ext cx="1008" cy="288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66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nb-NO" altLang="nb-NO" sz="1200">
                  <a:latin typeface="Times New Roman" pitchFamily="18" charset="0"/>
                </a:rPr>
                <a:t>SSB</a:t>
              </a:r>
              <a:endParaRPr lang="nb-NO" altLang="nb-NO"/>
            </a:p>
          </p:txBody>
        </p:sp>
        <p:sp>
          <p:nvSpPr>
            <p:cNvPr id="46" name="Rectangle 172"/>
            <p:cNvSpPr>
              <a:spLocks noChangeArrowheads="1"/>
            </p:cNvSpPr>
            <p:nvPr/>
          </p:nvSpPr>
          <p:spPr bwMode="auto">
            <a:xfrm>
              <a:off x="2419" y="2668"/>
              <a:ext cx="1008" cy="288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66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nb-NO" altLang="nb-NO" sz="1200">
                  <a:latin typeface="Times New Roman" pitchFamily="18" charset="0"/>
                </a:rPr>
                <a:t>Eksternt</a:t>
              </a:r>
              <a:endParaRPr lang="nb-NO" altLang="nb-NO"/>
            </a:p>
          </p:txBody>
        </p:sp>
        <p:sp>
          <p:nvSpPr>
            <p:cNvPr id="47" name="Line 174"/>
            <p:cNvSpPr>
              <a:spLocks noChangeShapeType="1"/>
            </p:cNvSpPr>
            <p:nvPr/>
          </p:nvSpPr>
          <p:spPr bwMode="auto">
            <a:xfrm flipV="1">
              <a:off x="5890" y="5202"/>
              <a:ext cx="0" cy="28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" name="Line 175"/>
            <p:cNvSpPr>
              <a:spLocks noChangeShapeType="1"/>
            </p:cNvSpPr>
            <p:nvPr/>
          </p:nvSpPr>
          <p:spPr bwMode="auto">
            <a:xfrm flipV="1">
              <a:off x="5872" y="4302"/>
              <a:ext cx="0" cy="144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9" name="Line 176"/>
            <p:cNvSpPr>
              <a:spLocks noChangeShapeType="1"/>
            </p:cNvSpPr>
            <p:nvPr/>
          </p:nvSpPr>
          <p:spPr bwMode="auto">
            <a:xfrm flipV="1">
              <a:off x="5897" y="3676"/>
              <a:ext cx="0" cy="144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0" name="Line 177"/>
            <p:cNvSpPr>
              <a:spLocks noChangeShapeType="1"/>
            </p:cNvSpPr>
            <p:nvPr/>
          </p:nvSpPr>
          <p:spPr bwMode="auto">
            <a:xfrm flipV="1">
              <a:off x="5875" y="3100"/>
              <a:ext cx="0" cy="144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1" name="Line 178"/>
            <p:cNvSpPr>
              <a:spLocks noChangeShapeType="1"/>
            </p:cNvSpPr>
            <p:nvPr/>
          </p:nvSpPr>
          <p:spPr bwMode="auto">
            <a:xfrm flipV="1">
              <a:off x="5875" y="2092"/>
              <a:ext cx="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2" name="Line 179"/>
            <p:cNvSpPr>
              <a:spLocks noChangeShapeType="1"/>
            </p:cNvSpPr>
            <p:nvPr/>
          </p:nvSpPr>
          <p:spPr bwMode="auto">
            <a:xfrm>
              <a:off x="6313" y="4016"/>
              <a:ext cx="714" cy="524"/>
            </a:xfrm>
            <a:prstGeom prst="line">
              <a:avLst/>
            </a:prstGeom>
            <a:noFill/>
            <a:ln w="158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3" name="Line 141"/>
            <p:cNvSpPr>
              <a:spLocks noChangeShapeType="1"/>
            </p:cNvSpPr>
            <p:nvPr/>
          </p:nvSpPr>
          <p:spPr bwMode="auto">
            <a:xfrm flipH="1" flipV="1">
              <a:off x="6163" y="2092"/>
              <a:ext cx="327" cy="285"/>
            </a:xfrm>
            <a:prstGeom prst="line">
              <a:avLst/>
            </a:prstGeom>
            <a:noFill/>
            <a:ln w="9525">
              <a:solidFill>
                <a:srgbClr val="666699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55" name="Line 170"/>
          <p:cNvSpPr>
            <a:spLocks noGrp="1" noChangeShapeType="1"/>
          </p:cNvSpPr>
          <p:nvPr>
            <p:ph sz="quarter" idx="13"/>
          </p:nvPr>
        </p:nvSpPr>
        <p:spPr bwMode="auto">
          <a:xfrm flipH="1">
            <a:off x="354902" y="4677778"/>
            <a:ext cx="8177536" cy="27544"/>
          </a:xfrm>
          <a:prstGeom prst="line">
            <a:avLst/>
          </a:prstGeom>
          <a:noFill/>
          <a:ln w="9525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normAutofit fontScale="25000" lnSpcReduction="20000"/>
          </a:bodyPr>
          <a:lstStyle/>
          <a:p>
            <a:endParaRPr lang="nb-NO" dirty="0"/>
          </a:p>
        </p:txBody>
      </p:sp>
      <p:sp>
        <p:nvSpPr>
          <p:cNvPr id="56" name="Rektangel 55"/>
          <p:cNvSpPr/>
          <p:nvPr/>
        </p:nvSpPr>
        <p:spPr>
          <a:xfrm>
            <a:off x="6283510" y="4850597"/>
            <a:ext cx="224893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DMZ-områd</a:t>
            </a:r>
            <a:r>
              <a:rPr lang="nb-NO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828144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Hvordan skal testen gjennomføres for rapportørene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/>
              <a:t>Ønsker testbruker(e) når vi starter opp akseptanse test i 3-4 kvartal</a:t>
            </a:r>
          </a:p>
          <a:p>
            <a:r>
              <a:rPr lang="nb-NO" dirty="0"/>
              <a:t>Det skal testes på </a:t>
            </a:r>
          </a:p>
          <a:p>
            <a:pPr lvl="1"/>
            <a:r>
              <a:rPr lang="nb-NO" dirty="0"/>
              <a:t>Reelle data (hvis det er mulig)</a:t>
            </a:r>
          </a:p>
          <a:p>
            <a:pPr lvl="1"/>
            <a:r>
              <a:rPr lang="nb-NO" dirty="0"/>
              <a:t>Innsending, både vedlegg og skjema</a:t>
            </a:r>
          </a:p>
          <a:p>
            <a:pPr lvl="1"/>
            <a:r>
              <a:rPr lang="nb-NO" dirty="0"/>
              <a:t>Bruk av maler</a:t>
            </a:r>
          </a:p>
          <a:p>
            <a:pPr lvl="1"/>
            <a:r>
              <a:rPr lang="nb-NO" dirty="0"/>
              <a:t>Om koder i eget system er riktige</a:t>
            </a:r>
          </a:p>
          <a:p>
            <a:pPr lvl="1"/>
            <a:r>
              <a:rPr lang="nb-NO" dirty="0"/>
              <a:t>Feilkontroller</a:t>
            </a:r>
          </a:p>
          <a:p>
            <a:pPr lvl="1"/>
            <a:r>
              <a:rPr lang="nb-NO" dirty="0"/>
              <a:t>Feilmeldinger</a:t>
            </a:r>
          </a:p>
          <a:p>
            <a:pPr lvl="1"/>
            <a:r>
              <a:rPr lang="nb-NO" dirty="0"/>
              <a:t>Førstegangslevering sendt flere ganger</a:t>
            </a:r>
          </a:p>
          <a:p>
            <a:r>
              <a:rPr lang="nb-NO" dirty="0"/>
              <a:t>Mer detaljert testplan sendes ut senere.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01070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Kontakt i testfasen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3"/>
          </p:nvPr>
        </p:nvSpPr>
        <p:spPr>
          <a:xfrm>
            <a:off x="1043608" y="1052736"/>
            <a:ext cx="7416800" cy="4608513"/>
          </a:xfrm>
        </p:spPr>
        <p:txBody>
          <a:bodyPr>
            <a:normAutofit/>
          </a:bodyPr>
          <a:lstStyle/>
          <a:p>
            <a:r>
              <a:rPr lang="nb-NO" dirty="0"/>
              <a:t>Få oversikt over hvem som ønsker å være med på testing. </a:t>
            </a:r>
          </a:p>
          <a:p>
            <a:r>
              <a:rPr lang="nb-NO" dirty="0"/>
              <a:t>Få oversikt over kontaktpersoner</a:t>
            </a:r>
          </a:p>
          <a:p>
            <a:r>
              <a:rPr lang="nb-NO" dirty="0"/>
              <a:t>Holde kontakt under testingen.</a:t>
            </a:r>
          </a:p>
          <a:p>
            <a:pPr lvl="1"/>
            <a:r>
              <a:rPr lang="nb-NO" dirty="0"/>
              <a:t>Når det skal sendes </a:t>
            </a:r>
            <a:r>
              <a:rPr lang="nb-NO" dirty="0" err="1"/>
              <a:t>testdata</a:t>
            </a:r>
            <a:endParaRPr lang="nb-NO" dirty="0"/>
          </a:p>
          <a:p>
            <a:pPr lvl="1"/>
            <a:r>
              <a:rPr lang="nb-NO" dirty="0"/>
              <a:t>Hvilke </a:t>
            </a:r>
            <a:r>
              <a:rPr lang="nb-NO" dirty="0" err="1"/>
              <a:t>testdata</a:t>
            </a:r>
            <a:r>
              <a:rPr lang="nb-NO" dirty="0"/>
              <a:t> som skal sendes </a:t>
            </a:r>
          </a:p>
          <a:p>
            <a:pPr lvl="1"/>
            <a:r>
              <a:rPr lang="nb-NO" dirty="0"/>
              <a:t>Hva det skal testes på.</a:t>
            </a:r>
          </a:p>
          <a:p>
            <a:pPr lvl="1"/>
            <a:r>
              <a:rPr lang="nb-NO" dirty="0"/>
              <a:t>Sjekke og drøfte resultater av testen</a:t>
            </a:r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33705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Hvordan kan rapportørene forberede test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nb-NO" sz="2000" dirty="0"/>
              <a:t>Når kodeverket er ferdig vil SSB laste dataene inn i våre databaser.</a:t>
            </a:r>
          </a:p>
          <a:p>
            <a:r>
              <a:rPr lang="nb-NO" sz="2000" dirty="0"/>
              <a:t>Hjemmesiden  </a:t>
            </a:r>
            <a:r>
              <a:rPr lang="nb-NO" sz="1400" dirty="0">
                <a:hlinkClick r:id="rId2"/>
              </a:rPr>
              <a:t>https://www.ssb.no/innrapportering/naeringsliv/fort</a:t>
            </a:r>
            <a:endParaRPr lang="nb-NO" sz="1400" dirty="0"/>
          </a:p>
          <a:p>
            <a:r>
              <a:rPr lang="nb-NO" sz="2000" dirty="0"/>
              <a:t>oppdateres med:</a:t>
            </a:r>
          </a:p>
          <a:p>
            <a:pPr lvl="1"/>
            <a:r>
              <a:rPr lang="nb-NO" sz="2000" dirty="0"/>
              <a:t>Kodekatalogen på flatfil</a:t>
            </a:r>
          </a:p>
          <a:p>
            <a:pPr lvl="1"/>
            <a:r>
              <a:rPr lang="nb-NO" sz="2000" dirty="0"/>
              <a:t>Nytt feilkontrollnotat</a:t>
            </a:r>
          </a:p>
          <a:p>
            <a:pPr lvl="1"/>
            <a:r>
              <a:rPr lang="nb-NO" sz="2000" dirty="0"/>
              <a:t>Nytt kodematriell vil være tilgjengelig i løpet av 3 kvartal.</a:t>
            </a:r>
          </a:p>
          <a:p>
            <a:endParaRPr lang="nb-NO" sz="2000" dirty="0"/>
          </a:p>
          <a:p>
            <a:pPr lvl="1"/>
            <a:endParaRPr lang="nb-NO" sz="2000" dirty="0"/>
          </a:p>
          <a:p>
            <a:pPr marL="0" indent="0">
              <a:buNone/>
            </a:pP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3465340545"/>
      </p:ext>
    </p:extLst>
  </p:cSld>
  <p:clrMapOvr>
    <a:masterClrMapping/>
  </p:clrMapOvr>
</p:sld>
</file>

<file path=ppt/theme/theme1.xml><?xml version="1.0" encoding="utf-8"?>
<a:theme xmlns:a="http://schemas.openxmlformats.org/drawingml/2006/main" name="Direktør">
  <a:themeElements>
    <a:clrScheme name="SSB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3E8601"/>
      </a:accent1>
      <a:accent2>
        <a:srgbClr val="6A0788"/>
      </a:accent2>
      <a:accent3>
        <a:srgbClr val="EBB41F"/>
      </a:accent3>
      <a:accent4>
        <a:srgbClr val="0774D0"/>
      </a:accent4>
      <a:accent5>
        <a:srgbClr val="9EC280"/>
      </a:accent5>
      <a:accent6>
        <a:srgbClr val="B483C3"/>
      </a:accent6>
      <a:hlink>
        <a:srgbClr val="003892"/>
      </a:hlink>
      <a:folHlink>
        <a:srgbClr val="A53D7C"/>
      </a:folHlink>
    </a:clrScheme>
    <a:fontScheme name="SSB pp og x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Direktør</Template>
  <TotalTime>1903</TotalTime>
  <Words>277</Words>
  <Application>Microsoft Office PowerPoint</Application>
  <PresentationFormat>Skjermfremvisning (4:3)</PresentationFormat>
  <Paragraphs>80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Direktør</vt:lpstr>
      <vt:lpstr> FORT – 2022 Testfaser</vt:lpstr>
      <vt:lpstr> Tidsplan for testing i 2021</vt:lpstr>
      <vt:lpstr>Innfin integrert i SSB sitt datafangstmiljø</vt:lpstr>
      <vt:lpstr>Hvordan skal testen gjennomføres for rapportørene</vt:lpstr>
      <vt:lpstr>Kontakt i testfasen</vt:lpstr>
      <vt:lpstr>Hvordan kan rapportørene forberede test</vt:lpstr>
    </vt:vector>
  </TitlesOfParts>
  <Company>SSB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Innfin Prosjektet</dc:title>
  <dc:creator>Fagereng, Nina</dc:creator>
  <cp:lastModifiedBy>Fagereng, Nina</cp:lastModifiedBy>
  <cp:revision>132</cp:revision>
  <cp:lastPrinted>2016-09-30T07:53:48Z</cp:lastPrinted>
  <dcterms:created xsi:type="dcterms:W3CDTF">2015-10-14T12:26:56Z</dcterms:created>
  <dcterms:modified xsi:type="dcterms:W3CDTF">2021-05-26T16:46:44Z</dcterms:modified>
</cp:coreProperties>
</file>